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03" r:id="rId2"/>
    <p:sldId id="509" r:id="rId3"/>
    <p:sldId id="513" r:id="rId4"/>
    <p:sldId id="512" r:id="rId5"/>
    <p:sldId id="510" r:id="rId6"/>
    <p:sldId id="494" r:id="rId7"/>
    <p:sldId id="495" r:id="rId8"/>
    <p:sldId id="496" r:id="rId9"/>
    <p:sldId id="497" r:id="rId10"/>
    <p:sldId id="511" r:id="rId11"/>
    <p:sldId id="500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00"/>
    <a:srgbClr val="008080"/>
    <a:srgbClr val="009999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76" d="100"/>
          <a:sy n="76" d="100"/>
        </p:scale>
        <p:origin x="-168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27E5-076C-4096-9C3E-EAFD337E04A6}" type="datetimeFigureOut">
              <a:rPr lang="en-IN" smtClean="0"/>
              <a:pPr/>
              <a:t>21-09-2017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36EDE-3973-430D-81CF-E1F2D7D3791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9059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6CD6-601D-4202-A99B-1893EE8F8293}" type="datetimeFigureOut">
              <a:rPr lang="en-IN" smtClean="0"/>
              <a:pPr/>
              <a:t>21-09-2017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9EB27-993C-4376-9670-10E82D81427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717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93" y="645371"/>
            <a:ext cx="304800" cy="2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1" y="348923"/>
            <a:ext cx="271399" cy="26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698" y="3886200"/>
            <a:ext cx="6821702" cy="1371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9" name="Picture 12" descr="http://images.clipartpanda.com/city-clipart-city_skyline_Vector_Clipart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" y="1670744"/>
            <a:ext cx="3549184" cy="729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www.keytag.com/images/clipart/longcity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5" r="-2460"/>
          <a:stretch/>
        </p:blipFill>
        <p:spPr bwMode="auto">
          <a:xfrm>
            <a:off x="4499882" y="1409699"/>
            <a:ext cx="3348718" cy="1181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950698" y="2362200"/>
            <a:ext cx="6821702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6849" y="2476500"/>
            <a:ext cx="6629400" cy="83820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Footlight MT Light" panose="0204060206030A020304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239734" y="0"/>
            <a:ext cx="882" cy="11335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942666" y="309734"/>
            <a:ext cx="103853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Picture 10" descr="C:\Users\NANDAK\Pictures\C-DAC_LogoTrans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5" y="356592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NANDAK\Pictures\C-DAC_LogoTrans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2" y="59250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1295400" y="609600"/>
            <a:ext cx="6096000" cy="466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 userDrawn="1"/>
        </p:nvSpPr>
        <p:spPr>
          <a:xfrm>
            <a:off x="2314264" y="0"/>
            <a:ext cx="6829735" cy="126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Picture 10" descr="C:\Users\NANDAK\Pictures\C-DAC_LogoTrans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45" y="55825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 flipH="1">
            <a:off x="5722" y="914400"/>
            <a:ext cx="197547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5" y="36366"/>
            <a:ext cx="259715" cy="2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:\Users\NANDAK\Pictures\C-DAC_LogoTrans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6591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NANDAK\Pictures\C-DAC_LogoTrans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75" y="633029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NANDAK\Pictures\C-DAC_LogoTrans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" y="968715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16256" y="609600"/>
            <a:ext cx="230568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1580493" y="4934"/>
            <a:ext cx="882" cy="11335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567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0104" y="6553200"/>
            <a:ext cx="381000" cy="320675"/>
          </a:xfrm>
        </p:spPr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741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4264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3140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344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418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8733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1728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209800" cy="5059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157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654" y="152400"/>
            <a:ext cx="708414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66800"/>
            <a:ext cx="8363131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35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629400"/>
            <a:ext cx="5334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Air Pollution Monitoring in Cities, CDAC Bangalore</a:t>
            </a:r>
            <a:endParaRPr lang="en-I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5028"/>
            <a:ext cx="276536" cy="26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16" y="625749"/>
            <a:ext cx="259715" cy="2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5" y="322272"/>
            <a:ext cx="293425" cy="2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304799" cy="29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8723"/>
            <a:ext cx="307255" cy="2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100" cy="29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9" y="638723"/>
            <a:ext cx="296371" cy="27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34108"/>
            <a:ext cx="304800" cy="2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0" y="914400"/>
            <a:ext cx="9144000" cy="29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09600"/>
            <a:ext cx="1219200" cy="473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04800"/>
            <a:ext cx="10668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4800" y="0"/>
            <a:ext cx="11375" cy="6858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8718" y="9470"/>
            <a:ext cx="882" cy="11335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9470"/>
            <a:ext cx="0" cy="10573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153400" y="304800"/>
            <a:ext cx="990600" cy="174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05800" y="604865"/>
            <a:ext cx="838200" cy="473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34400" y="0"/>
            <a:ext cx="1" cy="1066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839200" y="9470"/>
            <a:ext cx="0" cy="120973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204" y="50279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16" y="358382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416" y="670472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79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25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18" y="358381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206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5" y="657908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NANDAK\Pictures\C-DAC_LogoTransp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18" y="50279"/>
            <a:ext cx="304800" cy="215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9287" y="6553200"/>
            <a:ext cx="277419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25053" y="6537325"/>
            <a:ext cx="368959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BE938198-F2D2-4555-BD37-B806B37DBF9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235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Air Pollution Monitoring in Cities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Mohanasundaram</a:t>
            </a:r>
            <a:r>
              <a:rPr lang="en-US" dirty="0" smtClean="0"/>
              <a:t> SV</a:t>
            </a:r>
          </a:p>
          <a:p>
            <a:r>
              <a:rPr lang="en-US" dirty="0" smtClean="0"/>
              <a:t>CDAC Bangalore</a:t>
            </a:r>
          </a:p>
          <a:p>
            <a:r>
              <a:rPr lang="en-US" dirty="0" smtClean="0"/>
              <a:t>mohansv@cdac.in</a:t>
            </a:r>
            <a:endParaRPr lang="en-IN" dirty="0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-50104" y="6553200"/>
            <a:ext cx="381000" cy="320675"/>
          </a:xfrm>
        </p:spPr>
        <p:txBody>
          <a:bodyPr/>
          <a:lstStyle/>
          <a:p>
            <a:fld id="{BE938198-F2D2-4555-BD37-B806B37DBF96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9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Air pollution – Alerting Mechanism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Pollution Monitoring in Cities, CDAC Bangalore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64184" y="1143000"/>
            <a:ext cx="328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B050"/>
                </a:solidFill>
              </a:rPr>
              <a:t> Alert for NO</a:t>
            </a:r>
            <a:r>
              <a:rPr lang="en-IN" b="1" baseline="-25000" dirty="0" smtClean="0">
                <a:solidFill>
                  <a:srgbClr val="00B050"/>
                </a:solidFill>
              </a:rPr>
              <a:t>2 </a:t>
            </a:r>
            <a:r>
              <a:rPr lang="en-IN" b="1" dirty="0" smtClean="0">
                <a:solidFill>
                  <a:srgbClr val="00B050"/>
                </a:solidFill>
              </a:rPr>
              <a:t>and Dust particles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1812096"/>
            <a:ext cx="3962400" cy="4339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Alert on Click of a Button</a:t>
            </a:r>
          </a:p>
          <a:p>
            <a:r>
              <a:rPr lang="en-US" b="1" dirty="0" smtClean="0"/>
              <a:t>Threshold detection: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Average of NO</a:t>
            </a:r>
            <a:r>
              <a:rPr lang="en-US" baseline="-25000" dirty="0" smtClean="0"/>
              <a:t>2</a:t>
            </a:r>
            <a:r>
              <a:rPr lang="en-US" dirty="0" smtClean="0"/>
              <a:t> value for a day (24 hours) exceeds the Severity level of satisfactory  </a:t>
            </a:r>
            <a:r>
              <a:rPr lang="en-US" dirty="0" err="1" smtClean="0"/>
              <a:t>ie</a:t>
            </a:r>
            <a:r>
              <a:rPr lang="en-US" dirty="0" smtClean="0"/>
              <a:t>., &gt; 0.043 then trigger an alert of SMS, E-mail and RED alert on Dashboard.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Dust Particles (Particulate Matter):</a:t>
            </a:r>
          </a:p>
          <a:p>
            <a:r>
              <a:rPr lang="en-US" dirty="0" smtClean="0"/>
              <a:t>Average of that 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PM 2.5 – 60 </a:t>
            </a:r>
            <a:r>
              <a:rPr lang="en-IN" dirty="0" smtClean="0"/>
              <a:t>µg/m³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PM 10 – 100</a:t>
            </a:r>
            <a:r>
              <a:rPr lang="te-IN" dirty="0" smtClean="0"/>
              <a:t> </a:t>
            </a:r>
            <a:r>
              <a:rPr lang="en-IN" dirty="0"/>
              <a:t>µg/m³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baseline="-25000" dirty="0"/>
          </a:p>
          <a:p>
            <a:endParaRPr lang="en-US" baseline="-25000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828800"/>
            <a:ext cx="3550451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838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3048000"/>
            <a:ext cx="7084145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10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National ambient air quality standards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Pollution Monitoring in Cities, CDAC Bangalore</a:t>
            </a: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1295400"/>
          <a:ext cx="7945545" cy="44196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0800"/>
                <a:gridCol w="2143137"/>
                <a:gridCol w="3211608"/>
              </a:tblGrid>
              <a:tr h="4316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latin typeface="Liberation Serif"/>
                          <a:ea typeface="WenQuanYi Zen Hei"/>
                          <a:cs typeface="Lohit Hindi"/>
                        </a:rPr>
                        <a:t>Pollutant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latin typeface="Liberation Serif"/>
                          <a:ea typeface="WenQuanYi Zen Hei"/>
                          <a:cs typeface="Lohit Hindi"/>
                        </a:rPr>
                        <a:t>Satisfactory</a:t>
                      </a:r>
                      <a:r>
                        <a:rPr lang="en-US" sz="1800" b="1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 level*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latin typeface="Liberation Serif"/>
                          <a:ea typeface="WenQuanYi Zen Hei"/>
                          <a:cs typeface="Lohit Hindi"/>
                        </a:rPr>
                        <a:t>Time weighted</a:t>
                      </a:r>
                      <a:r>
                        <a:rPr lang="en-US" sz="1800" b="1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 average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Sulphur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 dioxide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 (SO</a:t>
                      </a:r>
                      <a:r>
                        <a:rPr lang="en-US" sz="1800" baseline="-25000" dirty="0" smtClean="0">
                          <a:latin typeface="Liberation Serif"/>
                          <a:ea typeface="WenQuanYi Zen Hei"/>
                          <a:cs typeface="Lohit Hindi"/>
                        </a:rPr>
                        <a:t>2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80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  <a:endParaRPr lang="en-US" sz="1800" baseline="300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24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Nitrogen dioxide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 (NO</a:t>
                      </a:r>
                      <a:r>
                        <a:rPr lang="en-US" sz="1800" baseline="-25000" dirty="0" smtClean="0">
                          <a:latin typeface="Liberation Serif"/>
                          <a:ea typeface="WenQuanYi Zen Hei"/>
                          <a:cs typeface="Lohit Hindi"/>
                        </a:rPr>
                        <a:t>2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80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24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Ozone (O</a:t>
                      </a:r>
                      <a:r>
                        <a:rPr lang="en-US" sz="1800" baseline="-25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100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8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Carbon Monoxide (CO)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 mg/m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8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Ammonia (NH</a:t>
                      </a:r>
                      <a:r>
                        <a:rPr lang="en-US" sz="1800" baseline="-25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400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24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Lead (</a:t>
                      </a: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Pb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1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24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PM2.5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60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24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PM10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100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24 hrs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Benzene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 (C</a:t>
                      </a:r>
                      <a:r>
                        <a:rPr lang="en-US" sz="1800" baseline="-25000" dirty="0" smtClean="0">
                          <a:latin typeface="Liberation Serif"/>
                          <a:ea typeface="WenQuanYi Zen Hei"/>
                          <a:cs typeface="Lohit Hindi"/>
                        </a:rPr>
                        <a:t>6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H</a:t>
                      </a:r>
                      <a:r>
                        <a:rPr lang="en-US" sz="1800" baseline="-25000" dirty="0" smtClean="0">
                          <a:latin typeface="Liberation Serif"/>
                          <a:ea typeface="WenQuanYi Zen Hei"/>
                          <a:cs typeface="Lohit Hindi"/>
                        </a:rPr>
                        <a:t>6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5 µg/m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Annual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Benzo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 </a:t>
                      </a: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Pyrene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 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1 </a:t>
                      </a: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ng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Annual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Arsenic (As)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6 </a:t>
                      </a: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ng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Annual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3323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Nickel</a:t>
                      </a:r>
                      <a:r>
                        <a:rPr lang="en-US" sz="1800" baseline="0" dirty="0" smtClean="0">
                          <a:latin typeface="Liberation Serif"/>
                          <a:ea typeface="WenQuanYi Zen Hei"/>
                          <a:cs typeface="Lohit Hindi"/>
                        </a:rPr>
                        <a:t> (Ni)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20 </a:t>
                      </a:r>
                      <a:r>
                        <a:rPr lang="en-US" sz="1800" dirty="0" err="1" smtClean="0">
                          <a:latin typeface="Liberation Serif"/>
                          <a:ea typeface="WenQuanYi Zen Hei"/>
                          <a:cs typeface="Lohit Hindi"/>
                        </a:rPr>
                        <a:t>ng</a:t>
                      </a: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/m</a:t>
                      </a:r>
                      <a:r>
                        <a:rPr lang="en-US" sz="1800" baseline="30000" dirty="0" smtClean="0">
                          <a:latin typeface="Liberation Serif"/>
                          <a:ea typeface="WenQuanYi Zen Hei"/>
                          <a:cs typeface="Lohit Hindi"/>
                        </a:rPr>
                        <a:t>3</a:t>
                      </a: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 smtClean="0">
                          <a:latin typeface="Liberation Serif"/>
                          <a:ea typeface="WenQuanYi Zen Hei"/>
                          <a:cs typeface="Lohit Hindi"/>
                        </a:rPr>
                        <a:t>Annual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1905000" y="5943600"/>
            <a:ext cx="386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*Must comply at least 98% of the time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3</a:t>
            </a:fld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743200"/>
          <a:ext cx="8382000" cy="20022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27056"/>
                <a:gridCol w="1414737"/>
                <a:gridCol w="1354412"/>
                <a:gridCol w="1389337"/>
                <a:gridCol w="1309517"/>
                <a:gridCol w="1486941"/>
              </a:tblGrid>
              <a:tr h="3563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Severity level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NO</a:t>
                      </a:r>
                      <a:r>
                        <a:rPr lang="en-IN" sz="1800" b="1" baseline="-25000" dirty="0"/>
                        <a:t>2</a:t>
                      </a:r>
                      <a:r>
                        <a:rPr lang="en-IN" sz="1800" b="1" dirty="0"/>
                        <a:t> (in ppm)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SO</a:t>
                      </a:r>
                      <a:r>
                        <a:rPr lang="en-IN" sz="1800" b="1" baseline="-25000" dirty="0"/>
                        <a:t>2 </a:t>
                      </a:r>
                      <a:r>
                        <a:rPr lang="en-IN" sz="1800" b="1" dirty="0"/>
                        <a:t>(in ppm)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NH</a:t>
                      </a:r>
                      <a:r>
                        <a:rPr lang="en-IN" sz="1800" b="1" baseline="-25000" dirty="0"/>
                        <a:t>3 </a:t>
                      </a:r>
                      <a:r>
                        <a:rPr lang="en-IN" sz="1800" b="1" dirty="0"/>
                        <a:t>(in ppm)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CO (in ppm)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O</a:t>
                      </a:r>
                      <a:r>
                        <a:rPr lang="en-IN" sz="1800" b="1" baseline="-25000" dirty="0"/>
                        <a:t>3 </a:t>
                      </a:r>
                      <a:r>
                        <a:rPr lang="en-IN" sz="1800" b="1" dirty="0"/>
                        <a:t>(in ppm)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/>
                </a:tc>
              </a:tr>
              <a:tr h="178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Good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0.021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0.015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0.287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0.873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0.025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233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b="1" dirty="0"/>
                        <a:t>Satisfactory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0.043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0.031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0.574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1.746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0.051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178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/>
                        <a:t>Moderate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0.096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0.145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1.149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8.729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0.086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178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/>
                        <a:t>Poor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0.149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0.305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1.723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14.840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0.106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178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/>
                        <a:t>Very Poor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0.213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/>
                        <a:t>0.437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2.584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29.679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/>
                        <a:t>0.381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  <a:tr h="178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/>
                        <a:t>Severe</a:t>
                      </a:r>
                      <a:endParaRPr lang="en-US" sz="1800" b="1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/>
                        <a:t>&gt; </a:t>
                      </a:r>
                      <a:r>
                        <a:rPr lang="en-US" sz="1800"/>
                        <a:t>0.213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/>
                        <a:t>&gt; </a:t>
                      </a:r>
                      <a:r>
                        <a:rPr lang="en-US" sz="1800"/>
                        <a:t>0.437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/>
                        <a:t>&gt; </a:t>
                      </a:r>
                      <a:r>
                        <a:rPr lang="en-US" sz="1800"/>
                        <a:t>2.584</a:t>
                      </a:r>
                      <a:endParaRPr lang="en-US" sz="180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dirty="0"/>
                        <a:t>&gt; </a:t>
                      </a:r>
                      <a:r>
                        <a:rPr lang="en-US" sz="1800" dirty="0"/>
                        <a:t>29.679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800" dirty="0"/>
                        <a:t>&gt; </a:t>
                      </a:r>
                      <a:r>
                        <a:rPr lang="en-US" sz="1800" dirty="0"/>
                        <a:t>0.381</a:t>
                      </a:r>
                      <a:endParaRPr lang="en-US" sz="1800" dirty="0">
                        <a:latin typeface="Liberation Serif"/>
                        <a:ea typeface="WenQuanYi Zen Hei"/>
                        <a:cs typeface="Lohit Hindi"/>
                      </a:endParaRPr>
                    </a:p>
                  </a:txBody>
                  <a:tcPr marL="66812" marR="66812" marT="0" marB="0" anchor="ctr"/>
                </a:tc>
              </a:tr>
            </a:tbl>
          </a:graphicData>
        </a:graphic>
      </p:graphicFrame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164375" y="-4772"/>
            <a:ext cx="7198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FF0000"/>
                </a:solidFill>
              </a:rPr>
              <a:t> </a:t>
            </a:r>
            <a:r>
              <a:rPr lang="en-IN" sz="2800" dirty="0" smtClean="0">
                <a:solidFill>
                  <a:srgbClr val="FF0000"/>
                </a:solidFill>
              </a:rPr>
              <a:t>A</a:t>
            </a:r>
            <a:r>
              <a:rPr lang="en-IN" sz="2800" b="1" dirty="0" smtClean="0">
                <a:solidFill>
                  <a:srgbClr val="FF0000"/>
                </a:solidFill>
              </a:rPr>
              <a:t>ir pollutants and their concentrations in ppm </a:t>
            </a:r>
            <a:br>
              <a:rPr lang="en-IN" sz="2800" b="1" dirty="0" smtClean="0">
                <a:solidFill>
                  <a:srgbClr val="FF0000"/>
                </a:solidFill>
              </a:rPr>
            </a:br>
            <a:r>
              <a:rPr lang="en-IN" sz="2800" b="1" dirty="0" smtClean="0">
                <a:solidFill>
                  <a:srgbClr val="FF0000"/>
                </a:solidFill>
              </a:rPr>
              <a:t>and severity levels as per CPCB, India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1676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What pollutants we target?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Air pollution station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990600"/>
            <a:ext cx="3962400" cy="5604433"/>
            <a:chOff x="1143000" y="990600"/>
            <a:chExt cx="3962400" cy="5604433"/>
          </a:xfrm>
        </p:grpSpPr>
        <p:sp>
          <p:nvSpPr>
            <p:cNvPr id="7" name="Rectangle 6"/>
            <p:cNvSpPr/>
            <p:nvPr/>
          </p:nvSpPr>
          <p:spPr>
            <a:xfrm>
              <a:off x="2590800" y="2819400"/>
              <a:ext cx="10668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2743200"/>
              <a:ext cx="1981200" cy="1676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1743670"/>
              <a:ext cx="1697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b="1" dirty="0" smtClean="0">
                  <a:solidFill>
                    <a:srgbClr val="0000FF"/>
                  </a:solidFill>
                </a:rPr>
                <a:t>Controller, </a:t>
              </a:r>
            </a:p>
            <a:p>
              <a:pPr algn="just"/>
              <a:r>
                <a:rPr lang="en-US" b="1" dirty="0" smtClean="0">
                  <a:solidFill>
                    <a:srgbClr val="0000FF"/>
                  </a:solidFill>
                </a:rPr>
                <a:t>Communication</a:t>
              </a:r>
            </a:p>
            <a:p>
              <a:pPr algn="just"/>
              <a:r>
                <a:rPr lang="en-US" b="1" dirty="0" smtClean="0">
                  <a:solidFill>
                    <a:srgbClr val="0000FF"/>
                  </a:solidFill>
                </a:rPr>
                <a:t>and interfaces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6424" y="3352800"/>
              <a:ext cx="21535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Auto Calibration</a:t>
              </a:r>
            </a:p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and cross sensitivity </a:t>
              </a:r>
            </a:p>
            <a:p>
              <a:pPr algn="ctr"/>
              <a:r>
                <a:rPr lang="en-US" b="1" dirty="0" smtClean="0">
                  <a:solidFill>
                    <a:srgbClr val="006600"/>
                  </a:solidFill>
                </a:rPr>
                <a:t>Elimination </a:t>
              </a:r>
              <a:endParaRPr lang="en-US" b="1" dirty="0">
                <a:solidFill>
                  <a:srgbClr val="0066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2819400"/>
              <a:ext cx="917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Sensors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295400" y="3200400"/>
              <a:ext cx="914400" cy="3810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191000" y="3200400"/>
              <a:ext cx="914400" cy="3810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3000" y="3581400"/>
              <a:ext cx="9428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Air </a:t>
              </a:r>
            </a:p>
            <a:p>
              <a:r>
                <a:rPr lang="en-US" b="1" dirty="0" smtClean="0"/>
                <a:t>Sample </a:t>
              </a:r>
            </a:p>
            <a:p>
              <a:r>
                <a:rPr lang="en-US" b="1" dirty="0" smtClean="0"/>
                <a:t>In 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7313" y="3581400"/>
              <a:ext cx="5437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Air </a:t>
              </a:r>
            </a:p>
            <a:p>
              <a:r>
                <a:rPr lang="en-US" b="1" dirty="0" smtClean="0"/>
                <a:t>Out</a:t>
              </a:r>
              <a:endParaRPr lang="en-US" b="1" dirty="0"/>
            </a:p>
          </p:txBody>
        </p:sp>
        <p:pic>
          <p:nvPicPr>
            <p:cNvPr id="17" name="Picture 16" descr="Pole.jpeg"/>
            <p:cNvPicPr>
              <a:picLocks noChangeAspect="1"/>
            </p:cNvPicPr>
            <p:nvPr/>
          </p:nvPicPr>
          <p:blipFill>
            <a:blip r:embed="rId2" cstate="print"/>
            <a:srcRect l="39111" t="8889" r="37778"/>
            <a:stretch>
              <a:fillRect/>
            </a:stretch>
          </p:blipFill>
          <p:spPr>
            <a:xfrm>
              <a:off x="2819400" y="4432126"/>
              <a:ext cx="548640" cy="2162907"/>
            </a:xfrm>
            <a:prstGeom prst="rect">
              <a:avLst/>
            </a:prstGeom>
          </p:spPr>
        </p:pic>
        <p:pic>
          <p:nvPicPr>
            <p:cNvPr id="18" name="Picture 17" descr="4934721-network-router-with-wireless.jpg"/>
            <p:cNvPicPr>
              <a:picLocks noChangeAspect="1"/>
            </p:cNvPicPr>
            <p:nvPr/>
          </p:nvPicPr>
          <p:blipFill>
            <a:blip r:embed="rId3" cstate="print"/>
            <a:srcRect r="50000" b="55796"/>
            <a:stretch>
              <a:fillRect/>
            </a:stretch>
          </p:blipFill>
          <p:spPr>
            <a:xfrm>
              <a:off x="2438400" y="990600"/>
              <a:ext cx="1219200" cy="68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209800" y="1600200"/>
              <a:ext cx="19812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429000" y="4876800"/>
          <a:ext cx="5562600" cy="14211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67606"/>
                <a:gridCol w="3394994"/>
              </a:tblGrid>
              <a:tr h="32385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b="1" kern="1200" dirty="0"/>
                        <a:t>Area code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kern="1200" dirty="0"/>
                        <a:t>Category of area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kern="1200" dirty="0"/>
                        <a:t>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kern="1200" dirty="0"/>
                        <a:t>Industrial area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kern="1200" dirty="0"/>
                        <a:t>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kern="1200" dirty="0"/>
                        <a:t>Commercial area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kern="1200" dirty="0"/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kern="1200" dirty="0"/>
                        <a:t>Residential area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IN" sz="1800" kern="1200" dirty="0"/>
                        <a:t>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kern="1200" dirty="0"/>
                        <a:t>Silence Zone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5</a:t>
            </a:fld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8"/>
            <a:ext cx="9144000" cy="68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33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QUALITY DASHBOARD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58478"/>
            <a:ext cx="8362950" cy="52268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30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QUALITY NETWORK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58478"/>
            <a:ext cx="8362950" cy="52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17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NODE CONFIGURATION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58478"/>
            <a:ext cx="8362950" cy="52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2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Nodes </a:t>
            </a:r>
            <a:r>
              <a:rPr lang="en-IN" dirty="0" smtClean="0"/>
              <a:t>Display – SITE ENGINEER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21-09-2017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Air Pollution Monitoring in Cities, CDAC Bangalore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8198-F2D2-4555-BD37-B806B37DBF96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58478"/>
            <a:ext cx="8362950" cy="52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02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434</Words>
  <Application>Microsoft Office PowerPoint</Application>
  <PresentationFormat>On-screen Show (4:3)</PresentationFormat>
  <Paragraphs>160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Air Pollution Monitoring in Cities</vt:lpstr>
      <vt:lpstr>National ambient air quality standards</vt:lpstr>
      <vt:lpstr> Air pollutants and their concentrations in ppm  and severity levels as per CPCB, India</vt:lpstr>
      <vt:lpstr>Air pollution station</vt:lpstr>
      <vt:lpstr>Slide 5</vt:lpstr>
      <vt:lpstr>AIR QUALITY DASHBOARD</vt:lpstr>
      <vt:lpstr>AIR QUALITY NETWORK</vt:lpstr>
      <vt:lpstr>NODE CONFIGURATION</vt:lpstr>
      <vt:lpstr>Nodes Display – SITE ENGINEER</vt:lpstr>
      <vt:lpstr>Air pollution – Alerting Mechanism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NANDAK</dc:creator>
  <cp:lastModifiedBy>mohan</cp:lastModifiedBy>
  <cp:revision>373</cp:revision>
  <dcterms:created xsi:type="dcterms:W3CDTF">2015-11-04T07:33:12Z</dcterms:created>
  <dcterms:modified xsi:type="dcterms:W3CDTF">2017-09-21T09:14:44Z</dcterms:modified>
</cp:coreProperties>
</file>